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14" r:id="rId16"/>
    <p:sldId id="272" r:id="rId17"/>
    <p:sldId id="273" r:id="rId18"/>
    <p:sldId id="274" r:id="rId19"/>
    <p:sldId id="275" r:id="rId20"/>
    <p:sldId id="315" r:id="rId21"/>
    <p:sldId id="316" r:id="rId22"/>
    <p:sldId id="31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4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9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3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86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3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0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23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7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3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0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9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71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2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42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26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34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5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19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95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45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8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9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3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166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76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055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460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164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738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1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7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45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14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74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6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ml/the-perceptro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ml/the-logistic-regression-and-the-maximum-entropy-model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cs.com/ml/the-perceptron-learning-algorith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cs.com/ml/the-perceptron-learning-algorithm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hankcs/HanLP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699EC-1EFD-EE4B-AD5F-22ACD757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62773"/>
            <a:ext cx="12192000" cy="718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A157-C74E-DF4C-A98E-74614F21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34" y="704335"/>
            <a:ext cx="889687" cy="5820032"/>
          </a:xfrm>
        </p:spPr>
        <p:txBody>
          <a:bodyPr vert="wordArtVert">
            <a:noAutofit/>
          </a:bodyPr>
          <a:lstStyle/>
          <a:p>
            <a:r>
              <a:rPr lang="zh-CN" altLang="en-US" sz="2800" b="1" dirty="0">
                <a:solidFill>
                  <a:srgbClr val="A07660"/>
                </a:solidFill>
              </a:rPr>
              <a:t>第五章</a:t>
            </a:r>
            <a:r>
              <a:rPr lang="en-US" altLang="zh-CN" sz="2800" b="1" dirty="0">
                <a:solidFill>
                  <a:srgbClr val="A07660"/>
                </a:solidFill>
              </a:rPr>
              <a:t> </a:t>
            </a:r>
            <a:r>
              <a:rPr lang="zh-CN" altLang="en-US" sz="2800" b="1" dirty="0">
                <a:solidFill>
                  <a:srgbClr val="A07660"/>
                </a:solidFill>
              </a:rPr>
              <a:t>感知机分类</a:t>
            </a:r>
            <a:br>
              <a:rPr lang="en-US" altLang="zh-CN" sz="2800" b="1" dirty="0">
                <a:solidFill>
                  <a:srgbClr val="A07660"/>
                </a:solidFill>
              </a:rPr>
            </a:br>
            <a:r>
              <a:rPr lang="en-US" altLang="zh-CN" sz="2800" b="1" dirty="0">
                <a:solidFill>
                  <a:srgbClr val="A07660"/>
                </a:solidFill>
              </a:rPr>
              <a:t>    </a:t>
            </a:r>
            <a:r>
              <a:rPr lang="zh-CN" altLang="en-US" sz="2800" b="1" dirty="0">
                <a:solidFill>
                  <a:srgbClr val="A07660"/>
                </a:solidFill>
              </a:rPr>
              <a:t>与序列标注</a:t>
            </a:r>
            <a:endParaRPr lang="en-US" sz="2800" b="1" dirty="0">
              <a:solidFill>
                <a:srgbClr val="A076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712378" y="1463577"/>
            <a:ext cx="6050622" cy="4537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084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712378" y="1463577"/>
            <a:ext cx="6050621" cy="4537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081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有了特征向量和样本空间，到底如何找出分离超平面呢？</a:t>
                </a:r>
                <a:endParaRPr lang="en-US" altLang="zh-CN" dirty="0"/>
              </a:p>
              <a:p>
                <a:r>
                  <a:rPr lang="en-US" b="1" dirty="0" err="1"/>
                  <a:t>感知机算法</a:t>
                </a:r>
                <a:r>
                  <a:rPr lang="en-US" dirty="0"/>
                  <a:t> </a:t>
                </a: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读入训练样本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，则更新参数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512EA-0633-004F-B408-29552C33BF34}"/>
              </a:ext>
            </a:extLst>
          </p:cNvPr>
          <p:cNvSpPr/>
          <p:nvPr/>
        </p:nvSpPr>
        <p:spPr>
          <a:xfrm>
            <a:off x="838200" y="1529940"/>
            <a:ext cx="101577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trainNaivePerceptron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(List&lt;Instance&gt;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maxIteration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model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it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maxIteration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++it)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(Instance instance :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y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decode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(y !=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误差反馈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update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model;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7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为什么它有效呢？</a:t>
                </a:r>
                <a:endParaRPr lang="en-US" altLang="zh-CN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试想预测结果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，说明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若正确答案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则理想情况下应当有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，需要想办法增大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2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向量中每个元素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∈{0,1}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非负，那么只要增大相应的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，两者的乘积就会变大，即推导出算法步骤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的情况，也是同样的道理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9BAEF-F8A0-2E45-9C99-2790C828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18" y="1078787"/>
            <a:ext cx="7177634" cy="5414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654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4"/>
              </a:rPr>
              <a:t>可视化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用来衡量模型在训练集上的错误程度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自变量是模型参数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endParaRPr lang="en-US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因变量是一个标量，表示模型在训练集上的损失的大小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给定样本，其特征向量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只是常数，对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求导，得到一个梯度向量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，它的反方向一定是当前位置损失函数减小速度最快的方向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参数点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反方向移动就会使损失函数减小。即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[0,1)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之间的一个常数，称为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学习率</a:t>
                </a:r>
                <a:endParaRPr lang="en-US" altLang="zh-CN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每次迭代随机选取一个样本，计算损失函数的梯度，让参数反向移动，则称作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随机梯度下降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Stochastic Gradient Descent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SGD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让参数加上梯度，目标函数就会增大，称作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随机梯度上升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Stochastic Gradient Ascend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801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9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99F7A3BA-BB91-A145-89AB-AC46F7C8E4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2609636" y="1386521"/>
            <a:ext cx="6387256" cy="47904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0FACF-4C32-8048-AAE0-7CBD5327F832}"/>
              </a:ext>
            </a:extLst>
          </p:cNvPr>
          <p:cNvSpPr/>
          <p:nvPr/>
        </p:nvSpPr>
        <p:spPr>
          <a:xfrm>
            <a:off x="3486364" y="851997"/>
            <a:ext cx="6096000" cy="8386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单变量损失函数的梯度下降与梯度上升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0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84EEC20-F078-C04A-AEDC-B1CD41814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0" y="1875354"/>
            <a:ext cx="7252230" cy="43513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A0C8A4-2625-CC45-897D-B814B73C2D04}"/>
              </a:ext>
            </a:extLst>
          </p:cNvPr>
          <p:cNvSpPr/>
          <p:nvPr/>
        </p:nvSpPr>
        <p:spPr>
          <a:xfrm>
            <a:off x="4199192" y="169068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5-8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多变量损失函数的梯度下降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7409C-87DE-AE4C-9467-44C0BF2F1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604" y="2110482"/>
            <a:ext cx="5168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感知机的损失函数就是误分类点到超平面的距离，即所谓的感知机准则函数（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perceptron criterion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当数据集线性不可分时，感知机算法不收敛</a:t>
            </a:r>
            <a:r>
              <a:rPr lang="en-US" dirty="0"/>
              <a:t> 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E8F02-BB59-4242-922B-9980DFE9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117850"/>
            <a:ext cx="734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第五章 感知机分类与序列标注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5.1 </a:t>
            </a:r>
            <a:r>
              <a:rPr lang="zh-CN" altLang="en-US" b="1" dirty="0"/>
              <a:t>分类问题</a:t>
            </a:r>
            <a:endParaRPr lang="en-US" altLang="zh-CN" b="1" dirty="0"/>
          </a:p>
          <a:p>
            <a:r>
              <a:rPr lang="en-US" b="1" dirty="0"/>
              <a:t>5.2 </a:t>
            </a:r>
            <a:r>
              <a:rPr lang="zh-CN" altLang="en-US" b="1" dirty="0"/>
              <a:t>线性分类模型与感知机算法</a:t>
            </a:r>
            <a:endParaRPr lang="en-US" b="1" dirty="0"/>
          </a:p>
          <a:p>
            <a:r>
              <a:rPr lang="en-US" b="1" dirty="0"/>
              <a:t>5.3 </a:t>
            </a:r>
            <a:r>
              <a:rPr lang="zh-CN" altLang="en-US" b="1" dirty="0"/>
              <a:t>基于感知机的人名性别分类</a:t>
            </a:r>
            <a:endParaRPr lang="en-US" b="1" dirty="0"/>
          </a:p>
          <a:p>
            <a:r>
              <a:rPr lang="en-US" b="1" dirty="0"/>
              <a:t>5.4 </a:t>
            </a:r>
            <a:r>
              <a:rPr lang="zh-CN" altLang="en-US" b="1" dirty="0"/>
              <a:t>结构化预测问题</a:t>
            </a:r>
            <a:endParaRPr lang="en-US" b="1" dirty="0"/>
          </a:p>
          <a:p>
            <a:r>
              <a:rPr lang="en-US" b="1" dirty="0"/>
              <a:t>5.5 </a:t>
            </a:r>
            <a:r>
              <a:rPr lang="zh-CN" altLang="en-US" b="1" dirty="0"/>
              <a:t>线性模型的结构化感知机算法</a:t>
            </a:r>
            <a:endParaRPr lang="en-US" b="1" dirty="0"/>
          </a:p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  <a:p>
            <a:r>
              <a:rPr lang="en-US" b="1" dirty="0"/>
              <a:t>5.7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7EF58-50C3-E746-AFD3-3F355D0C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48" y="1061386"/>
            <a:ext cx="7200703" cy="5431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4"/>
              </a:rPr>
              <a:t>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3"/>
              </a:rPr>
              <a:t>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6444A-8D40-544F-BE50-46ABF297D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986" y="1421330"/>
            <a:ext cx="6580027" cy="49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3"/>
              </a:rPr>
              <a:t>不收敛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6444A-8D40-544F-BE50-46ABF297D8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5986" y="1421330"/>
            <a:ext cx="6580026" cy="49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5.2.5 </a:t>
            </a:r>
            <a:r>
              <a:rPr lang="zh-CN" altLang="en-US" b="1" dirty="0"/>
              <a:t>投票感知机和平均感知机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投票感知机要求储存多个模型及加权</a:t>
                </a:r>
                <a:r>
                  <a:rPr lang="en-US" dirty="0"/>
                  <a:t> </a:t>
                </a:r>
              </a:p>
              <a:p>
                <a:r>
                  <a:rPr lang="zh-CN" altLang="en-US" b="1" dirty="0"/>
                  <a:t>平均感知机</a:t>
                </a:r>
                <a:r>
                  <a:rPr lang="zh-CN" altLang="en-US" dirty="0"/>
                  <a:t>，取多个模型的权重的平均</a:t>
                </a:r>
                <a:r>
                  <a:rPr lang="en-US" dirty="0"/>
                  <a:t> </a:t>
                </a: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为每个参数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初始化累计量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，上次更新时刻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，当前时刻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，读入训练样本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，则对所有需更新（即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执行：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训练指定迭代次数后计算平均值：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9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 </a:t>
            </a:r>
            <a:r>
              <a:rPr lang="zh-CN" altLang="en-US" b="1" dirty="0"/>
              <a:t>基于感知机的人名性别分类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监督学习流程：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标注人名分类语料库；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利用感知机算法训练线性模型；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利用线性模型给人名分类，评估准确率。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5.3.1 </a:t>
            </a:r>
            <a:r>
              <a:rPr lang="zh-CN" altLang="en-US" dirty="0"/>
              <a:t>人名性别语料库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语料格式为逗号分割的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.csv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文件，第一列为姓名，第二列为性别。示例如下：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赵伏琴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女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钱沐杨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男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孙竹珍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女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李潮阳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男</a:t>
            </a:r>
            <a:endParaRPr lang="en-US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5.3.2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两个特征模板：名字的第一个字和第二个字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5365A-019E-8442-9B09-2B6218E9E6DC}"/>
              </a:ext>
            </a:extLst>
          </p:cNvPr>
          <p:cNvSpPr/>
          <p:nvPr/>
        </p:nvSpPr>
        <p:spPr>
          <a:xfrm>
            <a:off x="838200" y="2341582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PerceptronClassifier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7D9029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@Override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List&lt;Integer&gt;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(String 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List&lt;Integer&gt;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LinkedList&lt;Integer&gt;();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String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"1"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483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5.3.3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调用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PerceptronClassifier</a:t>
            </a:r>
            <a:r>
              <a:rPr lang="en-US" sz="3200" dirty="0" err="1">
                <a:cs typeface="Times New Roman" panose="02020603050405020304" pitchFamily="18" charset="0"/>
              </a:rPr>
              <a:t>的训练接口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E59DF-4A3E-D241-BD9F-B5B5103C46C4}"/>
              </a:ext>
            </a:extLst>
          </p:cNvPr>
          <p:cNvSpPr/>
          <p:nvPr/>
        </p:nvSpPr>
        <p:spPr>
          <a:xfrm>
            <a:off x="838201" y="2967335"/>
            <a:ext cx="10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训练集准确率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(TRAINING_SET,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averaged_perceptron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76431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5.3.4 </a:t>
            </a:r>
            <a:r>
              <a:rPr lang="zh-CN" altLang="en-US" b="1" dirty="0"/>
              <a:t>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2D2F65-B592-5243-8D4A-FC737CE266D2}"/>
              </a:ext>
            </a:extLst>
          </p:cNvPr>
          <p:cNvSpPr/>
          <p:nvPr/>
        </p:nvSpPr>
        <p:spPr>
          <a:xfrm>
            <a:off x="838200" y="2551837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name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赵建军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沈雁冰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陆雪琪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李冰冰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'%s=%s'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(name,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classifier.predict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(name)))</a:t>
            </a:r>
          </a:p>
        </p:txBody>
      </p:sp>
    </p:spTree>
    <p:extLst>
      <p:ext uri="{BB962C8B-B14F-4D97-AF65-F5344CB8AC3E}">
        <p14:creationId xmlns:p14="http://schemas.microsoft.com/office/powerpoint/2010/main" val="338375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5.3.5 </a:t>
            </a:r>
            <a:r>
              <a:rPr lang="zh-CN" altLang="en-US" b="1" dirty="0"/>
              <a:t>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C24EC-CC9C-264B-884B-504F55D70E88}"/>
              </a:ext>
            </a:extLst>
          </p:cNvPr>
          <p:cNvSpPr/>
          <p:nvPr/>
        </p:nvSpPr>
        <p:spPr>
          <a:xfrm>
            <a:off x="838200" y="3105835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测试集准确率：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classifier.evaluate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(TESTING_SET))</a:t>
            </a:r>
          </a:p>
        </p:txBody>
      </p:sp>
    </p:spTree>
    <p:extLst>
      <p:ext uri="{BB962C8B-B14F-4D97-AF65-F5344CB8AC3E}">
        <p14:creationId xmlns:p14="http://schemas.microsoft.com/office/powerpoint/2010/main" val="361886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5.1.1 </a:t>
            </a:r>
            <a:r>
              <a:rPr lang="zh-CN" altLang="en-US" b="1" dirty="0"/>
              <a:t>定义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）指的是预测样本所属类别的一类问题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分类问题的目标就是给定输入样本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，将其分配给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中的一种，其中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=1,⋯,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二分类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binary 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否则称为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多分类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multiclass 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二分类也可以解决任意类别数的多分类问题</a:t>
                </a:r>
                <a:endParaRPr lang="en-US" altLang="zh-CN" dirty="0"/>
              </a:p>
              <a:p>
                <a:pPr lvl="1"/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one-vs-one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one-vs-rest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在机器学习工程中，提高系统准确率无非有如下三种措施：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特征工程，即修改特征模板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切换训练算法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cs typeface="Times New Roman" panose="02020603050405020304" pitchFamily="18" charset="0"/>
              </a:rPr>
              <a:t>收集标注更多数据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0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/>
              <a:t>特征模板是否可以简化</a:t>
            </a: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更复杂的特征模板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C24EC-CC9C-264B-884B-504F55D70E88}"/>
              </a:ext>
            </a:extLst>
          </p:cNvPr>
          <p:cNvSpPr/>
          <p:nvPr/>
        </p:nvSpPr>
        <p:spPr>
          <a:xfrm>
            <a:off x="838200" y="3105835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09DBC7-5E21-8441-8D22-6577AD2F63EE}"/>
              </a:ext>
            </a:extLst>
          </p:cNvPr>
          <p:cNvSpPr/>
          <p:nvPr/>
        </p:nvSpPr>
        <p:spPr>
          <a:xfrm>
            <a:off x="838200" y="2040780"/>
            <a:ext cx="1051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与位置无关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与位置无关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D802-899B-3448-829B-F063C3CF0CED}"/>
              </a:ext>
            </a:extLst>
          </p:cNvPr>
          <p:cNvSpPr/>
          <p:nvPr/>
        </p:nvSpPr>
        <p:spPr>
          <a:xfrm>
            <a:off x="838200" y="4001294"/>
            <a:ext cx="9846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"1"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br>
              <a:rPr lang="en-US" sz="20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"3"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61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F497850-3FEC-3341-AA01-AE212E3D28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80055711"/>
                  </p:ext>
                </p:extLst>
              </p:nvPr>
            </p:nvGraphicFramePr>
            <p:xfrm>
              <a:off x="838200" y="1690688"/>
              <a:ext cx="10515600" cy="3987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39584516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008757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2207795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40271231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3688774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组合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特征数量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9250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81.24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6294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84.76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54495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93448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80.47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85.32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8751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89.33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88.30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15093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92.13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80.78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86.08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857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F497850-3FEC-3341-AA01-AE212E3D28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80055711"/>
                  </p:ext>
                </p:extLst>
              </p:nvPr>
            </p:nvGraphicFramePr>
            <p:xfrm>
              <a:off x="838200" y="1690688"/>
              <a:ext cx="10515600" cy="3987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39584516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008757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2207795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40271231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36887748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组合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特征数量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98" t="-23077" b="-1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892507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81.24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629438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84.76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544958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934487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80.47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85.32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875184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89.33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88.30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150932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92.13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80.78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86.08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8570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5.4 </a:t>
            </a:r>
            <a:r>
              <a:rPr lang="zh-CN" altLang="en-US" b="1" dirty="0"/>
              <a:t>结构化预测问题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自然语言处理问题大致可分为两类</a:t>
            </a:r>
            <a:endParaRPr lang="en-US" altLang="zh-CN" dirty="0"/>
          </a:p>
          <a:p>
            <a:pPr lvl="1"/>
            <a:r>
              <a:rPr lang="zh-CN" altLang="en-US" dirty="0"/>
              <a:t>一种是分类问题</a:t>
            </a:r>
            <a:endParaRPr lang="en-US" altLang="zh-CN" dirty="0"/>
          </a:p>
          <a:p>
            <a:pPr lvl="1"/>
            <a:r>
              <a:rPr lang="zh-CN" altLang="en-US" dirty="0"/>
              <a:t>另一种就是结构化预测问题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3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5.4.1 </a:t>
            </a:r>
            <a:r>
              <a:rPr lang="zh-CN" altLang="en-US" b="1" dirty="0"/>
              <a:t>定义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结构化预测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structured prediction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）则是预测对象结构的一类监督学习问题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相应的模型训练过程称作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结构化学习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structured learning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自然语言处理中有许多任务都是结构化预测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比如序列标注预测结构是一整个序列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句法分析预测结构是一棵句法树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机器翻译预测结构是一段完整的译文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4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5.4.2 </a:t>
            </a:r>
            <a:r>
              <a:rPr lang="zh-CN" altLang="en-US" b="1" dirty="0"/>
              <a:t>结构化预测与学习的流程</a:t>
            </a:r>
            <a:r>
              <a:rPr lang="en-US" dirty="0"/>
              <a:t> 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结构化预测的过程就是给定一个模型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及打分函数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score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，利用打分函数给一些备选结构打分，选择分数最高的结构作为预测输出，如下式所示：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̂"/>
                          <m:pos m:val="top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score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316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5.5.1 </a:t>
            </a:r>
            <a:r>
              <a:rPr lang="zh-CN" altLang="en-US" b="1" dirty="0"/>
              <a:t>结构化感知机算法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定义新的特征函数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，把结构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也作为一种特征，输出新的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结构化特征向量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新特征向量与权重向量做点积后，就得到一个标量，将其作为分数：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score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取分值最大的结构作为预测结果，得到结构化预测函数：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̂"/>
                          <m:pos m:val="top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52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5.5.1 </a:t>
            </a:r>
            <a:r>
              <a:rPr lang="zh-CN" altLang="en-US" b="1" dirty="0"/>
              <a:t>结构化感知机算法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b="1" dirty="0" err="1">
                    <a:cs typeface="Times New Roman" panose="02020603050405020304" pitchFamily="18" charset="0"/>
                  </a:rPr>
                  <a:t>结构化感知机算法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读入样本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，执行结构化预测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arg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与正确答案对比，若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，则更新参数：奖励正确答案触发的特征函数的权重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，惩罚错误结果触发的特征函数的权重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。奖惩可以合并到一个式子里：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)−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，还可以调整学习率：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groupChr>
                          <m:groupChrPr>
                            <m:chr m:val="̂"/>
                            <m:pos m:val="top"/>
                            <m:vertJc m:val="bot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groupCh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9357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07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5.5.2 </a:t>
            </a:r>
            <a:r>
              <a:rPr lang="zh-CN" altLang="en-US" b="1" dirty="0"/>
              <a:t>结构化感知机与序列标注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对序列中的连续标签提取如下</a:t>
                </a:r>
                <a:r>
                  <a:rPr lang="zh-CN" altLang="en-US" b="1" dirty="0"/>
                  <a:t>转移特征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定义每个时刻的</a:t>
                </a:r>
                <a:r>
                  <a:rPr lang="zh-CN" altLang="en-US" b="1" dirty="0"/>
                  <a:t>状态特征</a:t>
                </a:r>
                <a:r>
                  <a:rPr lang="zh-CN" altLang="en-US" dirty="0"/>
                  <a:t>为：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于是，结构化感知机的特征函数就是转移特征和状态特征的合集：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]  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=1,⋯,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+1,⋯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4CD9604-41EE-DE49-ABB2-DC4BC2CBC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36" y="2384879"/>
            <a:ext cx="11239928" cy="8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405CF-42FE-0049-9D69-BED8355C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447" y="3886563"/>
            <a:ext cx="2820899" cy="9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6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5.5.2 </a:t>
            </a:r>
            <a:r>
              <a:rPr lang="zh-CN" altLang="en-US" b="1" dirty="0"/>
              <a:t>结构化感知机与序列标注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统一让所有特征函数都接受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作为参数，记作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整个序列的分数是各个时刻的得分之和，亦即：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score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b="-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32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5.1.2 </a:t>
            </a:r>
            <a:r>
              <a:rPr lang="zh-CN" altLang="en-US" b="1" dirty="0"/>
              <a:t>应用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文本分类</a:t>
            </a:r>
            <a:endParaRPr lang="en-US" altLang="zh-CN" dirty="0"/>
          </a:p>
          <a:p>
            <a:r>
              <a:rPr lang="zh-CN" altLang="en-US" dirty="0"/>
              <a:t>关键词提取时，对文章中的每个单词判断是否属于关键词，于是转化为二分类问题</a:t>
            </a:r>
            <a:endParaRPr lang="en-US" altLang="zh-CN" dirty="0"/>
          </a:p>
          <a:p>
            <a:r>
              <a:rPr lang="zh-CN" altLang="en-US" dirty="0"/>
              <a:t>在指代消解问题中，对每个代词和每个实体判断是否存在指代关系，又是一个二分类问题</a:t>
            </a:r>
            <a:endParaRPr lang="en-US" altLang="zh-CN" dirty="0"/>
          </a:p>
          <a:p>
            <a:r>
              <a:rPr lang="zh-CN" altLang="en-US" dirty="0"/>
              <a:t>预测天气阴晴雨雪、照片对应哪种事物、声波是否由某个人发出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时初始最优路径的备选由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个状态组成，它们的前驱为空。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E57DEA-CF60-2440-9FF8-9E5680653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011" y="3560932"/>
            <a:ext cx="81153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时每条备选路径增长一个单位，分数由打分函数决定。找出新的局部最优路径，更新两个数组。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98170AC-D31B-5941-82E6-EDCA9D130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13" y="3594101"/>
            <a:ext cx="10531452" cy="14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7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3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终止，找出最终时刻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数组中的最大分数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，以及相应的结尾状态下标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675736-138D-0C4A-BF3F-6308B7A9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50" y="3429000"/>
            <a:ext cx="3695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7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回溯，根据前驱数组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回溯前驱状态，取得最优路径状态下标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−2,⋯,1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22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根据训练算法派生了两个子类：结构化感知机和平均感知机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A5B0ACA7-1417-5B47-AA5A-BB828985E7C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537717"/>
            <a:ext cx="53340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7203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感知机中文分词训练模块与预测模块的设计</a:t>
            </a:r>
            <a:r>
              <a:rPr lang="en-US" dirty="0"/>
              <a:t>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4BDBFCEB-E45F-6A44-B88A-95AB459CB9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462039" y="2439794"/>
            <a:ext cx="9120342" cy="37371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980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5.6.1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特征提取由样本类</a:t>
            </a:r>
            <a:r>
              <a:rPr lang="en-US" dirty="0"/>
              <a:t>Instance</a:t>
            </a:r>
            <a:r>
              <a:rPr lang="zh-CN" altLang="en-US" dirty="0"/>
              <a:t>的子类负责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E5BEDA05-75AC-A546-97CB-70BA91135C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251233"/>
            <a:ext cx="5334000" cy="39471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641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5.6.1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所采用的特征模板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F07E88A-E963-7D4E-B2A8-9BEE822B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48268"/>
                  </p:ext>
                </p:extLst>
              </p:nvPr>
            </p:nvGraphicFramePr>
            <p:xfrm>
              <a:off x="1608761" y="2533602"/>
              <a:ext cx="7422222" cy="26162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711111">
                      <a:extLst>
                        <a:ext uri="{9D8B030D-6E8A-4147-A177-3AD203B41FA5}">
                          <a16:colId xmlns:a16="http://schemas.microsoft.com/office/drawing/2014/main" val="1358581643"/>
                        </a:ext>
                      </a:extLst>
                    </a:gridCol>
                    <a:gridCol w="3711111">
                      <a:extLst>
                        <a:ext uri="{9D8B030D-6E8A-4147-A177-3AD203B41FA5}">
                          <a16:colId xmlns:a16="http://schemas.microsoft.com/office/drawing/2014/main" val="96021378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状态特征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34619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7637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64085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1879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78189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599360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6473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2386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F07E88A-E963-7D4E-B2A8-9BEE822B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48268"/>
                  </p:ext>
                </p:extLst>
              </p:nvPr>
            </p:nvGraphicFramePr>
            <p:xfrm>
              <a:off x="1608761" y="2533602"/>
              <a:ext cx="7422222" cy="26162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711111">
                      <a:extLst>
                        <a:ext uri="{9D8B030D-6E8A-4147-A177-3AD203B41FA5}">
                          <a16:colId xmlns:a16="http://schemas.microsoft.com/office/drawing/2014/main" val="1358581643"/>
                        </a:ext>
                      </a:extLst>
                    </a:gridCol>
                    <a:gridCol w="3711111">
                      <a:extLst>
                        <a:ext uri="{9D8B030D-6E8A-4147-A177-3AD203B41FA5}">
                          <a16:colId xmlns:a16="http://schemas.microsoft.com/office/drawing/2014/main" val="9602137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状态特征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346194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119231" r="-99659" b="-6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119231" r="341" b="-6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763799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219231" r="341" b="-5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640857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319231" r="341" b="-4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18793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403704" r="341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818940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523077" r="341" b="-2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9936035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623077" r="341" b="-1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7329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723077" r="341" b="-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386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1448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5.6.2 </a:t>
            </a:r>
            <a:r>
              <a:rPr lang="en-US" b="1" dirty="0" err="1"/>
              <a:t>多线程训练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语料库很大时，多核</a:t>
                </a:r>
                <a:r>
                  <a:rPr lang="en-US" dirty="0"/>
                  <a:t>CPU</a:t>
                </a:r>
                <a:r>
                  <a:rPr lang="zh-CN" altLang="en-US" dirty="0"/>
                  <a:t>上的多线程训练优势很大，</a:t>
                </a:r>
                <a:r>
                  <a:rPr lang="en-US" dirty="0"/>
                  <a:t>train</a:t>
                </a:r>
                <a:r>
                  <a:rPr lang="zh-CN" altLang="en-US" dirty="0"/>
                  <a:t>方法还支持了多线程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多线程时采用朴素平均感知机算法训练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默认线程数为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CPU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核心数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将训练集平均分为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份分配给各线程所创建的共计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个线性模型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这些线性模型共享特征函数却拥有独立的权重向量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训练结束后主线程负责将这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个权重向量平均，返回平均后的模型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11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600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万维的特征向量也只有很少一部分元素是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，剩下的元素全部是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这么多不重要的、很少被命中的特征赘余在模型里，白白增加了空间和时间花费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4BE03AE-B826-4F40-9005-4F35926A87FF}"/>
              </a:ext>
            </a:extLst>
          </p:cNvPr>
          <p:cNvSpPr/>
          <p:nvPr/>
        </p:nvSpPr>
        <p:spPr>
          <a:xfrm>
            <a:off x="3048000" y="39129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青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7	    -0.140625	0.140625	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4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5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6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7	    0.0	      0.0	      0.0	0.0</a:t>
            </a:r>
          </a:p>
        </p:txBody>
      </p:sp>
    </p:spTree>
    <p:extLst>
      <p:ext uri="{BB962C8B-B14F-4D97-AF65-F5344CB8AC3E}">
        <p14:creationId xmlns:p14="http://schemas.microsoft.com/office/powerpoint/2010/main" val="1957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52EF28-40C3-8342-980B-4ECBB885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1" y="3000054"/>
            <a:ext cx="4855359" cy="3641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 </a:t>
            </a:r>
            <a:r>
              <a:rPr lang="zh-CN" altLang="en-US" b="1" dirty="0"/>
              <a:t>线性分类模型与感知机算法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线性模型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linear model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）是传统机器学习方法中最简单最常用的分类模型，用一条线性的直线或高维平面将数据一分为二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线性模型由特征函数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，以及相应的权重向量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组成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32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B60CF1-FAD4-9841-A0C6-48C963AFBD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13115" y="3167006"/>
            <a:ext cx="3630149" cy="31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将特征四种标签对应的权重的绝对值加起来，作为衡量该特征区分能力的度量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然后进行排序，去掉一定阈值以下或最后一定比率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的特征，该比率在接口中被称为压缩比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压缩后，特征数量减小到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以下，但模型体积的减小量一般大于这个比例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546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ECDB7DC5-E804-1140-BF36-B7978BB8F7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73430" y="2109021"/>
            <a:ext cx="5845139" cy="43838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特征裁剪对准确率的影响非常低，这一点可以通过实验来验证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23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5.6.4 </a:t>
            </a:r>
            <a:r>
              <a:rPr lang="zh-CN" altLang="en-US" b="1" dirty="0"/>
              <a:t>创建感知机分词器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BCE8B-7D36-6C4F-8D1F-8F4B8B586485}"/>
              </a:ext>
            </a:extLst>
          </p:cNvPr>
          <p:cNvSpPr/>
          <p:nvPr/>
        </p:nvSpPr>
        <p:spPr>
          <a:xfrm>
            <a:off x="838200" y="282883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(model).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创建分词器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model_path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或者传入路径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21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78265E5-83E3-164A-8A97-4B63255409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176022"/>
                  </p:ext>
                </p:extLst>
              </p:nvPr>
            </p:nvGraphicFramePr>
            <p:xfrm>
              <a:off x="838197" y="3216995"/>
              <a:ext cx="10515603" cy="1524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01832350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5472062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06247132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5971344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0135971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924393317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04707081"/>
                        </a:ext>
                      </a:extLst>
                    </a:gridCol>
                  </a:tblGrid>
                  <a:tr h="2082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OOV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训练评测总耗时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99825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128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60188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59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389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78265E5-83E3-164A-8A97-4B63255409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176022"/>
                  </p:ext>
                </p:extLst>
              </p:nvPr>
            </p:nvGraphicFramePr>
            <p:xfrm>
              <a:off x="838197" y="3216995"/>
              <a:ext cx="10515603" cy="1524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01832350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5472062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06247132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5971344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0135971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924393317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04707081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695" t="-12500" r="-200847" b="-1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7479" t="-12500" r="-99160" b="-1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训练评测总耗时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99825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128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601881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59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389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8BA3959-F7DC-134D-B4B9-BE39D66E1C18}"/>
              </a:ext>
            </a:extLst>
          </p:cNvPr>
          <p:cNvSpPr/>
          <p:nvPr/>
        </p:nvSpPr>
        <p:spPr>
          <a:xfrm>
            <a:off x="2452099" y="2893829"/>
            <a:ext cx="702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5-3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感知机分词在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语料库上的准确率（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个迭代，零压缩率）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0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3F5BE38-89DD-5440-878C-6B6E1622E9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931987" y="1410956"/>
            <a:ext cx="6407222" cy="48054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8201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D94695D-A316-E543-A5F4-94FF50C381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7679166"/>
                  </p:ext>
                </p:extLst>
              </p:nvPr>
            </p:nvGraphicFramePr>
            <p:xfrm>
              <a:off x="510042" y="2834806"/>
              <a:ext cx="11171916" cy="2768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861986">
                      <a:extLst>
                        <a:ext uri="{9D8B030D-6E8A-4147-A177-3AD203B41FA5}">
                          <a16:colId xmlns:a16="http://schemas.microsoft.com/office/drawing/2014/main" val="272844248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161158771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339298346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015630966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68287620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4149983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𝑂𝑂𝑉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069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4750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二元语法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97092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88657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4840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901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286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D94695D-A316-E543-A5F4-94FF50C381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7679166"/>
                  </p:ext>
                </p:extLst>
              </p:nvPr>
            </p:nvGraphicFramePr>
            <p:xfrm>
              <a:off x="510042" y="2834806"/>
              <a:ext cx="11171916" cy="2768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861986">
                      <a:extLst>
                        <a:ext uri="{9D8B030D-6E8A-4147-A177-3AD203B41FA5}">
                          <a16:colId xmlns:a16="http://schemas.microsoft.com/office/drawing/2014/main" val="272844248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161158771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339298346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015630966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68287620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414998379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370" t="-23077" r="-402055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23077" r="-299320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23077" r="-199320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2740" t="-23077" r="-100685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9320" t="-23077" b="-7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69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47503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二元语法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970922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886577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4840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9010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28687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B3BC12-6518-9440-8F77-7E26F3FFE303}"/>
              </a:ext>
            </a:extLst>
          </p:cNvPr>
          <p:cNvSpPr/>
          <p:nvPr/>
        </p:nvSpPr>
        <p:spPr>
          <a:xfrm>
            <a:off x="3709770" y="2055153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5-4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各种分词算法在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语料库上的准确率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04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5.6.6</a:t>
            </a:r>
            <a:r>
              <a:rPr lang="zh-CN" altLang="en-US" b="1" dirty="0"/>
              <a:t>模型调整与在线学习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词典不是万能的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</a:t>
            </a:r>
            <a:r>
              <a:rPr lang="en-US" dirty="0"/>
              <a:t>, </a:t>
            </a:r>
            <a:r>
              <a:rPr lang="zh-CN" altLang="en-US" dirty="0"/>
              <a:t>普通</a:t>
            </a:r>
            <a:r>
              <a:rPr lang="en-US" dirty="0"/>
              <a:t>, </a:t>
            </a:r>
            <a:r>
              <a:rPr lang="zh-CN" altLang="en-US" dirty="0"/>
              <a:t>电话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 err="1"/>
              <a:t>CustomDictionary.insert</a:t>
            </a:r>
            <a:r>
              <a:rPr lang="en-US" dirty="0"/>
              <a:t>("</a:t>
            </a:r>
            <a:r>
              <a:rPr lang="en-US" dirty="0" err="1"/>
              <a:t>川普</a:t>
            </a:r>
            <a:r>
              <a:rPr lang="en-US" dirty="0"/>
              <a:t>", "</a:t>
            </a:r>
            <a:r>
              <a:rPr lang="en-US" dirty="0" err="1"/>
              <a:t>nrf</a:t>
            </a:r>
            <a:r>
              <a:rPr lang="en-US" dirty="0"/>
              <a:t> 1")</a:t>
            </a:r>
            <a:br>
              <a:rPr lang="en-US" dirty="0"/>
            </a:br>
            <a:r>
              <a:rPr lang="en-US" dirty="0" err="1"/>
              <a:t>segment.enableCustomDictionaryForcing</a:t>
            </a:r>
            <a:r>
              <a:rPr lang="en-US" dirty="0"/>
              <a:t>(True)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segment.seg</a:t>
            </a:r>
            <a:r>
              <a:rPr lang="en-US" dirty="0"/>
              <a:t>(text))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print(</a:t>
            </a:r>
            <a:r>
              <a:rPr lang="en-US" dirty="0" err="1"/>
              <a:t>segment.seg</a:t>
            </a:r>
            <a:r>
              <a:rPr lang="en-US" dirty="0"/>
              <a:t>("</a:t>
            </a:r>
            <a:r>
              <a:rPr lang="zh-CN" altLang="en-US" dirty="0"/>
              <a:t>银川普通人与川普通电话讲四川普通话</a:t>
            </a:r>
            <a:r>
              <a:rPr lang="en-US" dirty="0"/>
              <a:t>"))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银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通人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, </a:t>
            </a:r>
            <a:r>
              <a:rPr lang="zh-CN" altLang="en-US" dirty="0"/>
              <a:t>讲</a:t>
            </a:r>
            <a:r>
              <a:rPr lang="en-US" dirty="0"/>
              <a:t>, </a:t>
            </a:r>
            <a:r>
              <a:rPr lang="zh-CN" altLang="en-US" dirty="0"/>
              <a:t>四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57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5.6.6</a:t>
            </a:r>
            <a:r>
              <a:rPr lang="zh-CN" altLang="en-US" b="1" dirty="0"/>
              <a:t>模型调整与在线学习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在线学习更灵活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银川</a:t>
            </a:r>
            <a:r>
              <a:rPr lang="en-US" dirty="0"/>
              <a:t>, </a:t>
            </a:r>
            <a:r>
              <a:rPr lang="zh-CN" altLang="en-US" dirty="0"/>
              <a:t>普通人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, </a:t>
            </a:r>
            <a:r>
              <a:rPr lang="zh-CN" altLang="en-US" dirty="0"/>
              <a:t>讲</a:t>
            </a:r>
            <a:r>
              <a:rPr lang="en-US" dirty="0"/>
              <a:t>, </a:t>
            </a:r>
            <a:r>
              <a:rPr lang="zh-CN" altLang="en-US" dirty="0"/>
              <a:t>四川</a:t>
            </a:r>
            <a:r>
              <a:rPr lang="en-US" dirty="0"/>
              <a:t>, </a:t>
            </a:r>
            <a:r>
              <a:rPr lang="zh-CN" altLang="en-US" dirty="0"/>
              <a:t>普通话</a:t>
            </a:r>
            <a:r>
              <a:rPr lang="en-US" dirty="0"/>
              <a:t>]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模型学习到的并非死板的规则，而是泛化的知识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首相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通话</a:t>
            </a:r>
            <a:r>
              <a:rPr lang="en-US" dirty="0"/>
              <a:t>, </a:t>
            </a:r>
            <a:r>
              <a:rPr lang="zh-CN" altLang="en-US" dirty="0"/>
              <a:t>讨论</a:t>
            </a:r>
            <a:r>
              <a:rPr lang="en-US" dirty="0"/>
              <a:t>, </a:t>
            </a:r>
            <a:r>
              <a:rPr lang="zh-CN" altLang="en-US" dirty="0"/>
              <a:t>四川</a:t>
            </a:r>
            <a:r>
              <a:rPr lang="en-US" dirty="0"/>
              <a:t>, </a:t>
            </a:r>
            <a:r>
              <a:rPr lang="zh-CN" altLang="en-US" dirty="0"/>
              <a:t>普通</a:t>
            </a:r>
            <a:r>
              <a:rPr lang="en-US" dirty="0"/>
              <a:t>, </a:t>
            </a:r>
            <a:r>
              <a:rPr lang="zh-CN" altLang="en-US" dirty="0"/>
              <a:t>高考</a:t>
            </a:r>
            <a:r>
              <a:rPr lang="en-US" dirty="0"/>
              <a:t>]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1B541-2BDC-BD4F-8688-121BBF527974}"/>
              </a:ext>
            </a:extLst>
          </p:cNvPr>
          <p:cNvSpPr/>
          <p:nvPr/>
        </p:nvSpPr>
        <p:spPr>
          <a:xfrm>
            <a:off x="838200" y="2413338"/>
            <a:ext cx="11603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①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学三遍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segment.learn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人 与 川普 通电话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②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在线学习接口的输入必须是标注样本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银川普通人与川普通电话讲四川普通话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12001-D954-BD46-AB22-10AE5531077B}"/>
              </a:ext>
            </a:extLst>
          </p:cNvPr>
          <p:cNvSpPr/>
          <p:nvPr/>
        </p:nvSpPr>
        <p:spPr>
          <a:xfrm>
            <a:off x="838200" y="4914084"/>
            <a:ext cx="9877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首相与川普通话讨论四川普通高考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141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5.6.7</a:t>
            </a:r>
            <a:r>
              <a:rPr lang="zh-CN" altLang="en-US" b="1" dirty="0"/>
              <a:t>中文分词特征工程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学院派的分词器还经常使用的特征如下所示。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叠字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四元语法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词典特征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偏旁部首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90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5.6.7</a:t>
            </a:r>
            <a:r>
              <a:rPr lang="zh-CN" altLang="en-US" b="1" dirty="0"/>
              <a:t>中文分词特征工程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叠字特征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20FF-0693-7E43-8FC3-8F47D21BE4EE}"/>
              </a:ext>
            </a:extLst>
          </p:cNvPr>
          <p:cNvSpPr/>
          <p:nvPr/>
        </p:nvSpPr>
        <p:spPr>
          <a:xfrm>
            <a:off x="0" y="2484525"/>
            <a:ext cx="11353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super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position);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position &gt;=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?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(position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: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'_'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String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myFeature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(position) ?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"Y"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"N"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叠字特征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id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idOf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myFeature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(id !=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②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将叠字特征放到默认特征向量的尾部</a:t>
            </a:r>
            <a:br>
              <a:rPr lang="en-US" sz="20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arraycopy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id;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08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5.2.1 </a:t>
            </a:r>
            <a:r>
              <a:rPr lang="zh-CN" altLang="en-US" b="1" dirty="0"/>
              <a:t>特征向量与样本空间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描述样本特征的向量称为</a:t>
            </a:r>
            <a:r>
              <a:rPr lang="zh-CN" altLang="en-US" b="1" dirty="0"/>
              <a:t>特征向量</a:t>
            </a:r>
            <a:endParaRPr lang="en-US" altLang="zh-CN" b="1" dirty="0"/>
          </a:p>
          <a:p>
            <a:r>
              <a:rPr lang="zh-CN" altLang="en-US" dirty="0"/>
              <a:t>构造特征向量的过程称为</a:t>
            </a:r>
            <a:r>
              <a:rPr lang="zh-CN" altLang="en-US" b="1" dirty="0"/>
              <a:t>特征提取</a:t>
            </a:r>
            <a:endParaRPr lang="en-US" altLang="zh-CN" b="1" dirty="0"/>
          </a:p>
          <a:p>
            <a:r>
              <a:rPr lang="zh-CN" altLang="en-US" dirty="0"/>
              <a:t>用来提取每种特征的函数称为</a:t>
            </a:r>
            <a:r>
              <a:rPr lang="zh-CN" altLang="en-US" b="1" dirty="0"/>
              <a:t>特征函数</a:t>
            </a:r>
            <a:endParaRPr lang="en-US" altLang="zh-CN" b="1" dirty="0"/>
          </a:p>
          <a:p>
            <a:pPr lvl="1"/>
            <a:r>
              <a:rPr lang="zh-CN" altLang="en-US" dirty="0"/>
              <a:t>特征函数也是</a:t>
            </a:r>
            <a:r>
              <a:rPr lang="zh-CN" altLang="en-US" b="1" dirty="0"/>
              <a:t>指示函数</a:t>
            </a:r>
            <a:r>
              <a:rPr lang="zh-CN" altLang="en-US" dirty="0"/>
              <a:t>（</a:t>
            </a:r>
            <a:r>
              <a:rPr lang="en-US" dirty="0"/>
              <a:t>indicator function</a:t>
            </a:r>
            <a:r>
              <a:rPr lang="zh-CN" altLang="en-US" dirty="0"/>
              <a:t>）的一个实例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5.7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线性模型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感知机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平均感知机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结构化感知机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分类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序列标注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Cambria" panose="02040503050406030204" pitchFamily="18" charset="0"/>
                <a:cs typeface="Times New Roman" panose="02020603050405020304" pitchFamily="18" charset="0"/>
              </a:rPr>
              <a:t>模型压缩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在线学习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55C1F-0B4C-F845-907D-9B553AFB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842963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5.2.1 </a:t>
            </a:r>
            <a:r>
              <a:rPr lang="zh-CN" altLang="en-US" b="1" dirty="0"/>
              <a:t>特征向量与样本空间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样本分布的空间称作</a:t>
            </a:r>
            <a:r>
              <a:rPr lang="zh-CN" altLang="en-US" b="1" dirty="0"/>
              <a:t>样本空间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A1179072-6D29-1F47-BF88-92724F5B5D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8382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7A9ADA98-5EC5-2A4A-B76C-19A7DC0772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59436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根据样本所在区域判断类别，这样的区域称为</a:t>
            </a:r>
            <a:r>
              <a:rPr lang="zh-CN" altLang="en-US" b="1" dirty="0"/>
              <a:t>决策区域</a:t>
            </a:r>
            <a:r>
              <a:rPr lang="zh-CN" altLang="en-US" dirty="0"/>
              <a:t>（</a:t>
            </a:r>
            <a:r>
              <a:rPr lang="en-US" dirty="0"/>
              <a:t>decision region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它们的边界称为</a:t>
            </a:r>
            <a:r>
              <a:rPr lang="zh-CN" altLang="en-US" b="1" dirty="0"/>
              <a:t>决策边界</a:t>
            </a:r>
            <a:r>
              <a:rPr lang="zh-CN" altLang="en-US" dirty="0"/>
              <a:t>（</a:t>
            </a:r>
            <a:r>
              <a:rPr lang="en-US" dirty="0"/>
              <a:t>decision boundary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二维空间中，如果决策边界是直线，则称产生该决策边界的模型为</a:t>
            </a:r>
            <a:r>
              <a:rPr lang="zh-CN" altLang="en-US" b="1" dirty="0"/>
              <a:t>线性分类模型</a:t>
            </a:r>
            <a:endParaRPr lang="en-US" altLang="zh-CN" b="1" dirty="0"/>
          </a:p>
          <a:p>
            <a:r>
              <a:rPr lang="zh-CN" altLang="en-US" dirty="0"/>
              <a:t>推广开来，三维空间中的线性模型用平面做决策，任意维度空间中的线性决策边界统称为</a:t>
            </a:r>
            <a:r>
              <a:rPr lang="zh-CN" altLang="en-US" b="1" dirty="0"/>
              <a:t>分离超平面</a:t>
            </a:r>
            <a:r>
              <a:rPr lang="zh-CN" altLang="en-US" dirty="0"/>
              <a:t>（</a:t>
            </a:r>
            <a:r>
              <a:rPr lang="en-US" dirty="0"/>
              <a:t>separating hyperplane</a:t>
            </a:r>
            <a:r>
              <a:rPr lang="zh-CN" altLang="en-US" dirty="0"/>
              <a:t>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712378" y="1463577"/>
            <a:ext cx="6050622" cy="45379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31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2822</Words>
  <Application>Microsoft Macintosh PowerPoint</Application>
  <PresentationFormat>Widescreen</PresentationFormat>
  <Paragraphs>471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SimSun</vt:lpstr>
      <vt:lpstr>Arial</vt:lpstr>
      <vt:lpstr>Calibri</vt:lpstr>
      <vt:lpstr>Cambria</vt:lpstr>
      <vt:lpstr>Cambria Math</vt:lpstr>
      <vt:lpstr>Consolas</vt:lpstr>
      <vt:lpstr>Wingdings</vt:lpstr>
      <vt:lpstr>Office Theme</vt:lpstr>
      <vt:lpstr>第五章 感知机分类     与序列标注</vt:lpstr>
      <vt:lpstr>第五章 感知机分类与序列标注</vt:lpstr>
      <vt:lpstr>5.1.1 定义</vt:lpstr>
      <vt:lpstr>5.1.2 应用</vt:lpstr>
      <vt:lpstr>5.2 线性分类模型与感知机算法</vt:lpstr>
      <vt:lpstr>5.2.1 特征向量与样本空间</vt:lpstr>
      <vt:lpstr>5.2.1 特征向量与样本空间</vt:lpstr>
      <vt:lpstr>5.2.2 决策边界与分离超平面</vt:lpstr>
      <vt:lpstr>5.2.2 决策边界与分离超平面</vt:lpstr>
      <vt:lpstr>5.2.2 决策边界与分离超平面</vt:lpstr>
      <vt:lpstr>5.2.2 决策边界与分离超平面</vt:lpstr>
      <vt:lpstr>5.2.3 感知机算法</vt:lpstr>
      <vt:lpstr>5.2.3 感知机算法</vt:lpstr>
      <vt:lpstr>5.2.3 感知机算法</vt:lpstr>
      <vt:lpstr>5.2.3 感知机算法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5.2.5 投票感知机和平均感知机</vt:lpstr>
      <vt:lpstr>5.3 基于感知机的人名性别分类</vt:lpstr>
      <vt:lpstr>5.3.1 人名性别语料库</vt:lpstr>
      <vt:lpstr>5.3.2 特征提取</vt:lpstr>
      <vt:lpstr>5.3.3 训练</vt:lpstr>
      <vt:lpstr>5.3.4 预测</vt:lpstr>
      <vt:lpstr>5.3.5 评测</vt:lpstr>
      <vt:lpstr>5.3.6 模型调优</vt:lpstr>
      <vt:lpstr>5.3.6 模型调优</vt:lpstr>
      <vt:lpstr>5.3.6 模型调优</vt:lpstr>
      <vt:lpstr>5.4 结构化预测问题</vt:lpstr>
      <vt:lpstr>5.4.1 定义</vt:lpstr>
      <vt:lpstr>5.4.2 结构化预测与学习的流程  </vt:lpstr>
      <vt:lpstr>5.5.1 结构化感知机算法</vt:lpstr>
      <vt:lpstr>5.5.1 结构化感知机算法</vt:lpstr>
      <vt:lpstr>5.5.2 结构化感知机与序列标注</vt:lpstr>
      <vt:lpstr>5.5.2 结构化感知机与序列标注</vt:lpstr>
      <vt:lpstr>5.5.3 结构化感知机的维特比解码算法</vt:lpstr>
      <vt:lpstr>5.5.3 结构化感知机的维特比解码算法</vt:lpstr>
      <vt:lpstr>5.5.3 结构化感知机的维特比解码算法</vt:lpstr>
      <vt:lpstr>5.5.3 结构化感知机的维特比解码算法</vt:lpstr>
      <vt:lpstr>5.6 基于结构化感知机的中文分词</vt:lpstr>
      <vt:lpstr>5.6 基于结构化感知机的中文分词</vt:lpstr>
      <vt:lpstr>5.6.1 特征提取</vt:lpstr>
      <vt:lpstr>5.6.1 特征提取</vt:lpstr>
      <vt:lpstr>5.6.2 多线程训练</vt:lpstr>
      <vt:lpstr>5.6.3特征裁剪与模型压缩</vt:lpstr>
      <vt:lpstr>5.6.3特征裁剪与模型压缩</vt:lpstr>
      <vt:lpstr>5.6.3特征裁剪与模型压缩</vt:lpstr>
      <vt:lpstr>5.6.4 创建感知机分词器</vt:lpstr>
      <vt:lpstr>5.6.5 准确率与性能</vt:lpstr>
      <vt:lpstr>5.6.5 准确率与性能</vt:lpstr>
      <vt:lpstr>5.6.5 准确率与性能</vt:lpstr>
      <vt:lpstr>5.6.6模型调整与在线学习</vt:lpstr>
      <vt:lpstr>5.6.6模型调整与在线学习</vt:lpstr>
      <vt:lpstr>5.6.7中文分词特征工程 </vt:lpstr>
      <vt:lpstr>5.6.7中文分词特征工程 </vt:lpstr>
      <vt:lpstr>5.7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韩 和</cp:lastModifiedBy>
  <cp:revision>301</cp:revision>
  <dcterms:created xsi:type="dcterms:W3CDTF">2019-10-06T17:25:52Z</dcterms:created>
  <dcterms:modified xsi:type="dcterms:W3CDTF">2019-10-07T20:29:34Z</dcterms:modified>
</cp:coreProperties>
</file>